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621" r:id="rId2"/>
    <p:sldId id="257" r:id="rId3"/>
    <p:sldId id="616" r:id="rId4"/>
    <p:sldId id="624" r:id="rId5"/>
    <p:sldId id="623" r:id="rId6"/>
    <p:sldId id="627" r:id="rId7"/>
    <p:sldId id="628" r:id="rId8"/>
    <p:sldId id="260" r:id="rId9"/>
    <p:sldId id="618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Bebas Neue" panose="020B0606020202050201" pitchFamily="3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69"/>
    <a:srgbClr val="003E32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0909" autoAdjust="0"/>
  </p:normalViewPr>
  <p:slideViewPr>
    <p:cSldViewPr snapToGrid="0">
      <p:cViewPr varScale="1">
        <p:scale>
          <a:sx n="146" d="100"/>
          <a:sy n="146" d="100"/>
        </p:scale>
        <p:origin x="81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2024-06-23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5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4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02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52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2807599"/>
            <a:ext cx="3155950" cy="259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Performance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usability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security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Reliability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Maintainability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518971"/>
            <a:ext cx="5315712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Requirements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Performance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894028" y="324900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1.1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Be able to handle concurrent users.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Microsoft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Load Balancing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3784071" y="3946777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1.2</a:t>
            </a:r>
            <a:r>
              <a:rPr lang="en-GB" sz="2000" dirty="0">
                <a:latin typeface="Montserrat" panose="00000500000000000000" pitchFamily="2" charset="0"/>
              </a:rPr>
              <a:t>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Be able to handle concurrent messages and notifications.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Asynchronous Message Queues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Concurrent Notifications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4006"/>
            <a:ext cx="720000" cy="720000"/>
          </a:xfrm>
          <a:prstGeom prst="rect">
            <a:avLst/>
          </a:prstGeom>
        </p:spPr>
      </p:pic>
      <p:sp>
        <p:nvSpPr>
          <p:cNvPr id="32" name="Title 18">
            <a:extLst>
              <a:ext uri="{FF2B5EF4-FFF2-40B4-BE49-F238E27FC236}">
                <a16:creationId xmlns:a16="http://schemas.microsoft.com/office/drawing/2014/main" id="{BD10F951-007A-71F7-C634-632D3CAAADA8}"/>
              </a:ext>
            </a:extLst>
          </p:cNvPr>
          <p:cNvSpPr txBox="1">
            <a:spLocks/>
          </p:cNvSpPr>
          <p:nvPr/>
        </p:nvSpPr>
        <p:spPr>
          <a:xfrm>
            <a:off x="8366454" y="3930199"/>
            <a:ext cx="3825545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1.3  Be able to handle low network speeds.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Offline functionality.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Data compression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99805" y="5618580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1.4  No more than a two second response time.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Microsoft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Load Balancing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470" b="2112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0" y="1699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2.1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Easy to use.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Usability testing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Industry standards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3784071" y="3946777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2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.2</a:t>
            </a:r>
            <a:r>
              <a:rPr lang="en-GB" sz="2000" dirty="0">
                <a:latin typeface="Montserrat" panose="00000500000000000000" pitchFamily="2" charset="0"/>
              </a:rPr>
              <a:t>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Easy to navigate.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Consistent Patterns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Known Material Metaphors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2" name="Title 18">
            <a:extLst>
              <a:ext uri="{FF2B5EF4-FFF2-40B4-BE49-F238E27FC236}">
                <a16:creationId xmlns:a16="http://schemas.microsoft.com/office/drawing/2014/main" id="{BD10F951-007A-71F7-C634-632D3CAAADA8}"/>
              </a:ext>
            </a:extLst>
          </p:cNvPr>
          <p:cNvSpPr txBox="1">
            <a:spLocks/>
          </p:cNvSpPr>
          <p:nvPr/>
        </p:nvSpPr>
        <p:spPr>
          <a:xfrm>
            <a:off x="8366454" y="3930199"/>
            <a:ext cx="3825545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2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.3  Easy to understand.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Help buttons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Descriptive labels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99805" y="5618580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2.4  Easy to learn.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Brief tutorial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Interface Metaphors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5" name="Graphic 4" descr="Checkbox Checked outline">
            <a:extLst>
              <a:ext uri="{FF2B5EF4-FFF2-40B4-BE49-F238E27FC236}">
                <a16:creationId xmlns:a16="http://schemas.microsoft.com/office/drawing/2014/main" id="{A54B5471-4567-F84C-0CB3-1AAE91FF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88" b="3223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761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Security through azure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894028" y="324900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CE8EDF-07FE-048D-79A8-9BA0286FC031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7744071" y="3968256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 startAt="3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Protect user data from unauthorised: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000" dirty="0">
              <a:latin typeface="Montserrat" panose="000005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Access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Modification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Deletion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Disclosure </a:t>
            </a: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84384" y="3968256"/>
            <a:ext cx="7705653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Our security standards are achieved through the use of Microsoft Azure and Microsoft Identity.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Through them, users are automatically authorised and authenticated correctly to their respective roles. (We are using role-based access control.)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Data integrity is also ensured through the use of checksums. Audits logs are created to track administrator’s activity.</a:t>
            </a: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40221"/>
            <a:ext cx="720000" cy="720000"/>
          </a:xfrm>
          <a:prstGeom prst="rect">
            <a:avLst/>
          </a:prstGeom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6">
            <a:extLst>
              <a:ext uri="{FF2B5EF4-FFF2-40B4-BE49-F238E27FC236}">
                <a16:creationId xmlns:a16="http://schemas.microsoft.com/office/drawing/2014/main" id="{3138B67E-CD45-FE81-8E3D-2C1DDDE027A2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">
            <a:extLst>
              <a:ext uri="{FF2B5EF4-FFF2-40B4-BE49-F238E27FC236}">
                <a16:creationId xmlns:a16="http://schemas.microsoft.com/office/drawing/2014/main" id="{C2E4F65A-3D54-0AEC-16A4-F075A8993AE8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9">
            <a:extLst>
              <a:ext uri="{FF2B5EF4-FFF2-40B4-BE49-F238E27FC236}">
                <a16:creationId xmlns:a16="http://schemas.microsoft.com/office/drawing/2014/main" id="{065A6071-A070-7A6A-C484-9017BAD02F65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841D10-3AE8-11C8-1E8F-2EA82C5229CF}"/>
              </a:ext>
            </a:extLst>
          </p:cNvPr>
          <p:cNvSpPr/>
          <p:nvPr/>
        </p:nvSpPr>
        <p:spPr>
          <a:xfrm>
            <a:off x="9459704" y="324472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2BDF86-1B3D-0C0F-07D1-DD5A9B730D51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" name="Graphic 19" descr="Checkbox Checked outline">
            <a:extLst>
              <a:ext uri="{FF2B5EF4-FFF2-40B4-BE49-F238E27FC236}">
                <a16:creationId xmlns:a16="http://schemas.microsoft.com/office/drawing/2014/main" id="{9F0F393D-E288-ED1C-A0DF-964E272A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pic>
        <p:nvPicPr>
          <p:cNvPr id="21" name="Graphic 20" descr="Checkbox Checked outline">
            <a:extLst>
              <a:ext uri="{FF2B5EF4-FFF2-40B4-BE49-F238E27FC236}">
                <a16:creationId xmlns:a16="http://schemas.microsoft.com/office/drawing/2014/main" id="{33CA2FAD-9BAB-B19F-7215-E90AEFDAD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  <p:pic>
        <p:nvPicPr>
          <p:cNvPr id="22" name="Graphic 21" descr="Checkbox Checked outline">
            <a:extLst>
              <a:ext uri="{FF2B5EF4-FFF2-40B4-BE49-F238E27FC236}">
                <a16:creationId xmlns:a16="http://schemas.microsoft.com/office/drawing/2014/main" id="{15433565-AF64-6BE5-4E16-B9075E0A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315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13" t="15588" r="113" b="25006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29419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Reliability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3404011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4.1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Be available 20/7.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Azure Redundant Servers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Major Maintenance from 22:00 – 02:00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3784071" y="3946777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4.2</a:t>
            </a:r>
            <a:r>
              <a:rPr lang="en-GB" sz="2000" dirty="0">
                <a:latin typeface="Montserrat" panose="00000500000000000000" pitchFamily="2" charset="0"/>
              </a:rPr>
              <a:t>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Be able to recover from crashes and failures.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Automated restore processes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Robust error handling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Crash reports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2" name="Title 18">
            <a:extLst>
              <a:ext uri="{FF2B5EF4-FFF2-40B4-BE49-F238E27FC236}">
                <a16:creationId xmlns:a16="http://schemas.microsoft.com/office/drawing/2014/main" id="{BD10F951-007A-71F7-C634-632D3CAAADA8}"/>
              </a:ext>
            </a:extLst>
          </p:cNvPr>
          <p:cNvSpPr txBox="1">
            <a:spLocks/>
          </p:cNvSpPr>
          <p:nvPr/>
        </p:nvSpPr>
        <p:spPr>
          <a:xfrm>
            <a:off x="8261958" y="3934553"/>
            <a:ext cx="3938757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4.3  Be able to survive upgrades &amp; device migration.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Rollback implementation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Development for IOS &amp; Android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User data online on Azure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99805" y="5618580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4.4  Be scalable past 10 000 active users per month.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Azure credits for Microsoft servers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Efficient design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5" name="Graphic 4" descr="Checkbox Checked outline">
            <a:extLst>
              <a:ext uri="{FF2B5EF4-FFF2-40B4-BE49-F238E27FC236}">
                <a16:creationId xmlns:a16="http://schemas.microsoft.com/office/drawing/2014/main" id="{A54B5471-4567-F84C-0CB3-1AAE91FF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  <p:pic>
        <p:nvPicPr>
          <p:cNvPr id="6" name="Graphic 5" descr="Checkbox Checked outline">
            <a:extLst>
              <a:ext uri="{FF2B5EF4-FFF2-40B4-BE49-F238E27FC236}">
                <a16:creationId xmlns:a16="http://schemas.microsoft.com/office/drawing/2014/main" id="{6BADF478-98AC-B80D-6B13-317C50E11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1270"/>
            <a:ext cx="720000" cy="720000"/>
          </a:xfrm>
          <a:prstGeom prst="rect">
            <a:avLst/>
          </a:prstGeom>
        </p:spPr>
      </p:pic>
      <p:pic>
        <p:nvPicPr>
          <p:cNvPr id="8" name="Graphic 7" descr="Checkbox Checked outline">
            <a:extLst>
              <a:ext uri="{FF2B5EF4-FFF2-40B4-BE49-F238E27FC236}">
                <a16:creationId xmlns:a16="http://schemas.microsoft.com/office/drawing/2014/main" id="{C42A901D-B581-DCB6-A19B-59957B9E2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9704" y="3071016"/>
            <a:ext cx="720000" cy="720000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A5B0C6ED-9385-AAC2-43D0-F43FD6E8E2AF}"/>
              </a:ext>
            </a:extLst>
          </p:cNvPr>
          <p:cNvSpPr txBox="1">
            <a:spLocks/>
          </p:cNvSpPr>
          <p:nvPr/>
        </p:nvSpPr>
        <p:spPr>
          <a:xfrm>
            <a:off x="4018630" y="5618338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4.5  Must function with low bandwidth.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Download </a:t>
            </a:r>
            <a:r>
              <a:rPr lang="en-GB" sz="1400" dirty="0">
                <a:latin typeface="Montserrat" panose="00000500000000000000" pitchFamily="2" charset="0"/>
              </a:rPr>
              <a:t>data for offline use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Offline processing is local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112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052" b="2958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requirements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0529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Maintainability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9">
            <a:extLst>
              <a:ext uri="{FF2B5EF4-FFF2-40B4-BE49-F238E27FC236}">
                <a16:creationId xmlns:a16="http://schemas.microsoft.com/office/drawing/2014/main" id="{501F737C-F1B1-D71E-8637-6FCDB1683970}"/>
              </a:ext>
            </a:extLst>
          </p:cNvPr>
          <p:cNvSpPr/>
          <p:nvPr/>
        </p:nvSpPr>
        <p:spPr>
          <a:xfrm>
            <a:off x="9130116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5.1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Be easy to debug.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GitHub for version control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Extensive</a:t>
            </a:r>
            <a:r>
              <a:rPr lang="en-GB" sz="1400" dirty="0">
                <a:latin typeface="Montserrat" panose="00000500000000000000" pitchFamily="2" charset="0"/>
              </a:rPr>
              <a:t> testing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3784071" y="3946777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5.2</a:t>
            </a:r>
            <a:r>
              <a:rPr lang="en-GB" sz="2000" dirty="0">
                <a:latin typeface="Montserrat" panose="00000500000000000000" pitchFamily="2" charset="0"/>
              </a:rPr>
              <a:t>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Be updated without affecting user experience.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CI/CD pipelines for automated deployment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For large updates enforce app updates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2" name="Title 18">
            <a:extLst>
              <a:ext uri="{FF2B5EF4-FFF2-40B4-BE49-F238E27FC236}">
                <a16:creationId xmlns:a16="http://schemas.microsoft.com/office/drawing/2014/main" id="{BD10F951-007A-71F7-C634-632D3CAAADA8}"/>
              </a:ext>
            </a:extLst>
          </p:cNvPr>
          <p:cNvSpPr txBox="1">
            <a:spLocks/>
          </p:cNvSpPr>
          <p:nvPr/>
        </p:nvSpPr>
        <p:spPr>
          <a:xfrm>
            <a:off x="8366454" y="3930199"/>
            <a:ext cx="3825545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5.3  Retrieve updated SABAP2 data automatically.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Automatically retrieve SABAP2 data updates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Automatically update local user data when they next connect to the internet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99805" y="5618580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5.4  Be easy to maintain.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Well abstracted with modular architecture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Automated testing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5" name="Graphic 4" descr="Checkbox Checked outline">
            <a:extLst>
              <a:ext uri="{FF2B5EF4-FFF2-40B4-BE49-F238E27FC236}">
                <a16:creationId xmlns:a16="http://schemas.microsoft.com/office/drawing/2014/main" id="{A54B5471-4567-F84C-0CB3-1AAE91FF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117" y="3062682"/>
            <a:ext cx="720000" cy="720000"/>
          </a:xfrm>
          <a:prstGeom prst="rect">
            <a:avLst/>
          </a:prstGeom>
        </p:spPr>
      </p:pic>
      <p:pic>
        <p:nvPicPr>
          <p:cNvPr id="6" name="Graphic 5" descr="Checkbox Checked outline">
            <a:extLst>
              <a:ext uri="{FF2B5EF4-FFF2-40B4-BE49-F238E27FC236}">
                <a16:creationId xmlns:a16="http://schemas.microsoft.com/office/drawing/2014/main" id="{6BADF478-98AC-B80D-6B13-317C50E11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1270"/>
            <a:ext cx="720000" cy="720000"/>
          </a:xfrm>
          <a:prstGeom prst="rect">
            <a:avLst/>
          </a:prstGeom>
        </p:spPr>
      </p:pic>
      <p:pic>
        <p:nvPicPr>
          <p:cNvPr id="8" name="Graphic 7" descr="Checkbox Checked outline">
            <a:extLst>
              <a:ext uri="{FF2B5EF4-FFF2-40B4-BE49-F238E27FC236}">
                <a16:creationId xmlns:a16="http://schemas.microsoft.com/office/drawing/2014/main" id="{C42A901D-B581-DCB6-A19B-59957B9E2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9704" y="3071016"/>
            <a:ext cx="720000" cy="720000"/>
          </a:xfrm>
          <a:prstGeom prst="rect">
            <a:avLst/>
          </a:prstGeom>
        </p:spPr>
      </p:pic>
      <p:pic>
        <p:nvPicPr>
          <p:cNvPr id="13" name="Graphic 12" descr="Checkbox Checked outline">
            <a:extLst>
              <a:ext uri="{FF2B5EF4-FFF2-40B4-BE49-F238E27FC236}">
                <a16:creationId xmlns:a16="http://schemas.microsoft.com/office/drawing/2014/main" id="{5C0FAF6A-C2B8-A946-7F10-28494ABA4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2542" y="3069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CAF353-DF6E-E165-32B3-E44853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0"/>
            <a:ext cx="12192000" cy="812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69"/>
                </a:solidFill>
              </a:rPr>
              <a:t>LIVE DEMO</a:t>
            </a:r>
            <a:endParaRPr lang="ko-KR" altLang="en-US" dirty="0">
              <a:solidFill>
                <a:srgbClr val="008269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07F5AD65-9DAB-553B-250A-4070D13D9C73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768485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17505</TotalTime>
  <Words>402</Words>
  <Application>Microsoft Office PowerPoint</Application>
  <PresentationFormat>Widescreen</PresentationFormat>
  <Paragraphs>125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맑은 고딕</vt:lpstr>
      <vt:lpstr>Calibri Light</vt:lpstr>
      <vt:lpstr>Bebas Neue</vt:lpstr>
      <vt:lpstr>Montserrat</vt:lpstr>
      <vt:lpstr>Office 테마</vt:lpstr>
      <vt:lpstr>BeakPeek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119</cp:revision>
  <dcterms:created xsi:type="dcterms:W3CDTF">2019-02-04T04:34:17Z</dcterms:created>
  <dcterms:modified xsi:type="dcterms:W3CDTF">2024-06-23T20:53:35Z</dcterms:modified>
  <cp:category>www.slidemembers.com</cp:category>
</cp:coreProperties>
</file>